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xb6ge8f0oYkzQatoG4jOgQj8W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3"/>
  </p:normalViewPr>
  <p:slideViewPr>
    <p:cSldViewPr snapToGrid="0">
      <p:cViewPr varScale="1">
        <p:scale>
          <a:sx n="96" d="100"/>
          <a:sy n="96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0ca36208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/>
          </a:p>
        </p:txBody>
      </p:sp>
      <p:sp>
        <p:nvSpPr>
          <p:cNvPr id="155" name="Google Shape;155;g110ca3620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3b6f966b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1" name="Google Shape;161;g113b6f966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1f16b5a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d1f16b5a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0ca36208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110ca36208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3b6f966b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113b6f966b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0ca36208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6" name="Google Shape;96;g110ca36208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3b6f966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113b6f966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3b6f966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g113b6f966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0ca36208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9" name="Google Shape;119;g110ca36208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5b5cb25c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115b5cb25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3b6f966b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9" name="Google Shape;139;g113b6f966b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0ca36208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8" name="Google Shape;148;g110ca36208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upload.wikimedia.org/wikipedia/commons/f/f6/Lol_question_mark.png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aura.young@uncc.edu" TargetMode="External"/><Relationship Id="rId4" Type="http://schemas.openxmlformats.org/officeDocument/2006/relationships/hyperlink" Target="mailto:jhuerta2@unc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YSHJBO_Tf8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youtu.be/K75gR4j1ImE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77tuR-PTzXo" TargetMode="External"/><Relationship Id="rId11" Type="http://schemas.openxmlformats.org/officeDocument/2006/relationships/hyperlink" Target="https://youtu.be/GmIKbDjyfgc" TargetMode="External"/><Relationship Id="rId5" Type="http://schemas.openxmlformats.org/officeDocument/2006/relationships/hyperlink" Target="https://youtu.be/kHwf04yySyQ" TargetMode="External"/><Relationship Id="rId10" Type="http://schemas.openxmlformats.org/officeDocument/2006/relationships/hyperlink" Target="https://youtu.be/MpQ9WUhQn7c" TargetMode="External"/><Relationship Id="rId4" Type="http://schemas.openxmlformats.org/officeDocument/2006/relationships/hyperlink" Target="https://youtu.be/nADPwOd2sr8" TargetMode="External"/><Relationship Id="rId9" Type="http://schemas.openxmlformats.org/officeDocument/2006/relationships/hyperlink" Target="https://youtu.be/qlcgnyqL2Q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1524000" y="15121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Improving STEM Communication Among Graduate Students</a:t>
            </a:r>
            <a:endParaRPr b="1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1524000" y="419676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135"/>
              <a:buNone/>
            </a:pPr>
            <a:r>
              <a:rPr lang="en-US" sz="4330">
                <a:latin typeface="Arial"/>
                <a:ea typeface="Arial"/>
                <a:cs typeface="Arial"/>
                <a:sym typeface="Arial"/>
              </a:rPr>
              <a:t>Dr. Jill Huerta</a:t>
            </a:r>
            <a:endParaRPr sz="43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135"/>
              <a:buNone/>
            </a:pPr>
            <a:r>
              <a:rPr lang="en-US" sz="4330">
                <a:latin typeface="Arial"/>
                <a:ea typeface="Arial"/>
                <a:cs typeface="Arial"/>
                <a:sym typeface="Arial"/>
              </a:rPr>
              <a:t>Dr. Aura Young</a:t>
            </a:r>
            <a:endParaRPr sz="43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135"/>
              <a:buNone/>
            </a:pPr>
            <a:endParaRPr sz="43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135"/>
              <a:buNone/>
            </a:pPr>
            <a:r>
              <a:rPr lang="en-US" sz="4330">
                <a:latin typeface="Arial"/>
                <a:ea typeface="Arial"/>
                <a:cs typeface="Arial"/>
                <a:sym typeface="Arial"/>
              </a:rPr>
              <a:t>Conference of Southern Graduate Schools</a:t>
            </a:r>
            <a:endParaRPr sz="43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135"/>
              <a:buNone/>
            </a:pPr>
            <a:endParaRPr sz="43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135"/>
              <a:buNone/>
            </a:pPr>
            <a:r>
              <a:rPr lang="en-US" sz="4330">
                <a:latin typeface="Arial"/>
                <a:ea typeface="Arial"/>
                <a:cs typeface="Arial"/>
                <a:sym typeface="Arial"/>
              </a:rPr>
              <a:t> Annual Meeting 2022</a:t>
            </a:r>
            <a:endParaRPr sz="43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5450" y="3157675"/>
            <a:ext cx="1849325" cy="14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ca36208e_0_17"/>
          <p:cNvSpPr txBox="1">
            <a:spLocks noGrp="1"/>
          </p:cNvSpPr>
          <p:nvPr>
            <p:ph type="subTitle" idx="1"/>
          </p:nvPr>
        </p:nvSpPr>
        <p:spPr>
          <a:xfrm>
            <a:off x="1598350" y="248691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6100" b="1">
                <a:latin typeface="Arial"/>
                <a:ea typeface="Arial"/>
                <a:cs typeface="Arial"/>
                <a:sym typeface="Arial"/>
              </a:rPr>
              <a:t>Results</a:t>
            </a:r>
            <a:endParaRPr sz="61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110ca36208e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b6f966bb_0_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13b6f966bb_0_30"/>
          <p:cNvSpPr txBox="1"/>
          <p:nvPr/>
        </p:nvSpPr>
        <p:spPr>
          <a:xfrm>
            <a:off x="3929250" y="1245500"/>
            <a:ext cx="4333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Our Recommendations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113b6f966bb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825" y="2292850"/>
            <a:ext cx="8134350" cy="381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g113b6f966bb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1f16b5a36_0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d1f16b5a36_0_0"/>
          <p:cNvSpPr txBox="1"/>
          <p:nvPr/>
        </p:nvSpPr>
        <p:spPr>
          <a:xfrm>
            <a:off x="1524000" y="1333663"/>
            <a:ext cx="972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>
                <a:latin typeface="Calibri"/>
                <a:ea typeface="Calibri"/>
                <a:cs typeface="Calibri"/>
                <a:sym typeface="Calibri"/>
              </a:rPr>
              <a:t>What is your institution doing to support scicomm training?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d1f16b5a3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d1f16b5a36_0_0" descr="https://upload.wikimedia.org/wikipedia/commons/f/f6/Lol_question_mark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888" y="3372325"/>
            <a:ext cx="2634226" cy="26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0ca36208e_0_11"/>
          <p:cNvSpPr txBox="1">
            <a:spLocks noGrp="1"/>
          </p:cNvSpPr>
          <p:nvPr>
            <p:ph type="ctrTitle"/>
          </p:nvPr>
        </p:nvSpPr>
        <p:spPr>
          <a:xfrm>
            <a:off x="1524000" y="1796720"/>
            <a:ext cx="91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Thank you!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0ca36208e_0_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70000"/>
              </a:lnSpc>
              <a:spcBef>
                <a:spcPts val="0"/>
              </a:spcBef>
              <a:buSzPts val="3600"/>
            </a:pPr>
            <a:r>
              <a:rPr lang="en-US" sz="28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jhuerta2@uncc.</a:t>
            </a:r>
            <a:r>
              <a:rPr lang="en-US" sz="28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edu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| https://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www.linkedin.com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/in/jill-huerta-ph-d-b6aa5952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aura.young@uncc.edu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linkedin.com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/in/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aurayoung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/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110ca36208e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13b6f966bb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1210175"/>
            <a:ext cx="11811000" cy="496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13b6f966bb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ca36208e_0_35"/>
          <p:cNvSpPr txBox="1">
            <a:spLocks noGrp="1"/>
          </p:cNvSpPr>
          <p:nvPr>
            <p:ph type="ctrTitle"/>
          </p:nvPr>
        </p:nvSpPr>
        <p:spPr>
          <a:xfrm>
            <a:off x="-96750" y="2477275"/>
            <a:ext cx="7875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207"/>
              <a:buFont typeface="Calibri"/>
              <a:buNone/>
            </a:pPr>
            <a:endParaRPr sz="5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207"/>
              <a:buFont typeface="Calibri"/>
              <a:buNone/>
            </a:pPr>
            <a:endParaRPr sz="5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207"/>
              <a:buFont typeface="Calibri"/>
              <a:buNone/>
            </a:pPr>
            <a:endParaRPr sz="5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207"/>
              <a:buFont typeface="Calibri"/>
              <a:buNone/>
            </a:pPr>
            <a:endParaRPr sz="5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207"/>
              <a:buFont typeface="Calibri"/>
              <a:buNone/>
            </a:pPr>
            <a:r>
              <a:rPr lang="en-US" sz="5300" b="1">
                <a:latin typeface="Arial"/>
                <a:ea typeface="Arial"/>
                <a:cs typeface="Arial"/>
                <a:sym typeface="Arial"/>
              </a:rPr>
              <a:t>The Problem:</a:t>
            </a:r>
            <a:endParaRPr sz="5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207"/>
              <a:buFont typeface="Calibri"/>
              <a:buNone/>
            </a:pPr>
            <a:endParaRPr sz="5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207"/>
              <a:buFont typeface="Calibri"/>
              <a:buNone/>
            </a:pPr>
            <a:r>
              <a:rPr lang="en-US" sz="5300" b="1">
                <a:latin typeface="Arial"/>
                <a:ea typeface="Arial"/>
                <a:cs typeface="Arial"/>
                <a:sym typeface="Arial"/>
              </a:rPr>
              <a:t>STEM scholars are bad communicators</a:t>
            </a:r>
            <a:endParaRPr sz="53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10ca36208e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8239" y="1408217"/>
            <a:ext cx="4051474" cy="40415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00;g110ca36208e_0_35"/>
          <p:cNvSpPr txBox="1"/>
          <p:nvPr/>
        </p:nvSpPr>
        <p:spPr>
          <a:xfrm>
            <a:off x="7984025" y="5493450"/>
            <a:ext cx="363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It’s not just a stereotype, folks!</a:t>
            </a:r>
            <a:endParaRPr sz="2000"/>
          </a:p>
        </p:txBody>
      </p:sp>
      <p:pic>
        <p:nvPicPr>
          <p:cNvPr id="101" name="Google Shape;101;g110ca36208e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3b6f966bb_0_5"/>
          <p:cNvSpPr txBox="1"/>
          <p:nvPr/>
        </p:nvSpPr>
        <p:spPr>
          <a:xfrm>
            <a:off x="6593550" y="1032975"/>
            <a:ext cx="54870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latin typeface="Calibri"/>
                <a:ea typeface="Calibri"/>
                <a:cs typeface="Calibri"/>
                <a:sym typeface="Calibri"/>
              </a:rPr>
              <a:t>People spend years working toward their degree, </a:t>
            </a:r>
            <a:endParaRPr sz="3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latin typeface="Calibri"/>
                <a:ea typeface="Calibri"/>
                <a:cs typeface="Calibri"/>
                <a:sym typeface="Calibri"/>
              </a:rPr>
              <a:t>yet can’t put together a decent presentation or explain to their grandma what they do. </a:t>
            </a:r>
            <a:endParaRPr sz="3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113b6f966bb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75" y="1032975"/>
            <a:ext cx="6047453" cy="340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g113b6f966bb_0_5"/>
          <p:cNvSpPr txBox="1"/>
          <p:nvPr/>
        </p:nvSpPr>
        <p:spPr>
          <a:xfrm>
            <a:off x="5186100" y="4788675"/>
            <a:ext cx="1819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5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g113b6f966bb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3b6f966bb_0_12"/>
          <p:cNvSpPr txBox="1"/>
          <p:nvPr/>
        </p:nvSpPr>
        <p:spPr>
          <a:xfrm>
            <a:off x="992100" y="4899275"/>
            <a:ext cx="10207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What happens when we graduate scholars who are terrible communicators?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g113b6f966bb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7925" y="1104425"/>
            <a:ext cx="7096150" cy="3548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g113b6f966bb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0ca36208e_0_29"/>
          <p:cNvSpPr txBox="1">
            <a:spLocks noGrp="1"/>
          </p:cNvSpPr>
          <p:nvPr>
            <p:ph type="ctrTitle"/>
          </p:nvPr>
        </p:nvSpPr>
        <p:spPr>
          <a:xfrm>
            <a:off x="1524000" y="780595"/>
            <a:ext cx="9144000" cy="13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Our Solution: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10ca36208e_0_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10ca36208e_0_29"/>
          <p:cNvSpPr txBox="1"/>
          <p:nvPr/>
        </p:nvSpPr>
        <p:spPr>
          <a:xfrm>
            <a:off x="3884350" y="4144525"/>
            <a:ext cx="978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110ca36208e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9303" y="2599078"/>
            <a:ext cx="2658675" cy="26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10ca36208e_0_29"/>
          <p:cNvSpPr txBox="1"/>
          <p:nvPr/>
        </p:nvSpPr>
        <p:spPr>
          <a:xfrm>
            <a:off x="1189475" y="2158500"/>
            <a:ext cx="97833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Sought funding:</a:t>
            </a:r>
            <a:endParaRPr sz="2900"/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Career Guidance for Trainees Grant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Found speakers and coaches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Recruited STEM Fellows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Workshop series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Coaching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Deliverables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Assessment</a:t>
            </a:r>
            <a:endParaRPr sz="2900"/>
          </a:p>
        </p:txBody>
      </p:sp>
      <p:pic>
        <p:nvPicPr>
          <p:cNvPr id="126" name="Google Shape;126;g110ca36208e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5b5cb25ca_0_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15b5cb25ca_0_7"/>
          <p:cNvSpPr txBox="1"/>
          <p:nvPr/>
        </p:nvSpPr>
        <p:spPr>
          <a:xfrm>
            <a:off x="3884350" y="4144525"/>
            <a:ext cx="978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115b5cb25ca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15b5cb25ca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8750" y="2769250"/>
            <a:ext cx="3819749" cy="38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15b5cb25ca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175" y="1087526"/>
            <a:ext cx="3819749" cy="38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15b5cb25ca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8100" y="1087525"/>
            <a:ext cx="3977351" cy="39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3b6f966bb_0_37"/>
          <p:cNvSpPr txBox="1">
            <a:spLocks noGrp="1"/>
          </p:cNvSpPr>
          <p:nvPr>
            <p:ph type="subTitle" idx="1"/>
          </p:nvPr>
        </p:nvSpPr>
        <p:spPr>
          <a:xfrm>
            <a:off x="1411325" y="464846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13b6f966bb_0_37"/>
          <p:cNvSpPr txBox="1"/>
          <p:nvPr/>
        </p:nvSpPr>
        <p:spPr>
          <a:xfrm>
            <a:off x="3884350" y="4144525"/>
            <a:ext cx="978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13b6f966bb_0_37"/>
          <p:cNvSpPr txBox="1"/>
          <p:nvPr/>
        </p:nvSpPr>
        <p:spPr>
          <a:xfrm>
            <a:off x="1204350" y="1832250"/>
            <a:ext cx="9783300" cy="472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 b="1" i="1" dirty="0">
                <a:solidFill>
                  <a:schemeClr val="dk1"/>
                </a:solidFill>
                <a:uFill>
                  <a:noFill/>
                </a:uFill>
                <a:hlinkClick r:id="rId4"/>
              </a:rPr>
              <a:t>STEM Communication Fundamentals: The Overview</a:t>
            </a:r>
            <a:r>
              <a:rPr lang="en-US" sz="2000" b="1" dirty="0">
                <a:solidFill>
                  <a:schemeClr val="dk1"/>
                </a:solidFill>
                <a:hlinkClick r:id="rId4"/>
              </a:rPr>
              <a:t> 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 b="1" i="1" dirty="0">
                <a:solidFill>
                  <a:schemeClr val="dk1"/>
                </a:solidFill>
                <a:uFill>
                  <a:noFill/>
                </a:uFill>
                <a:hlinkClick r:id="rId5"/>
              </a:rPr>
              <a:t>Preparing for an International STEM Experience: How to Communicate Across Borders</a:t>
            </a:r>
            <a:r>
              <a:rPr lang="en-US" sz="2000" b="1" dirty="0">
                <a:solidFill>
                  <a:schemeClr val="dk1"/>
                </a:solidFill>
                <a:hlinkClick r:id="rId5"/>
              </a:rPr>
              <a:t> 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 b="1" i="1" dirty="0">
                <a:solidFill>
                  <a:schemeClr val="dk1"/>
                </a:solidFill>
                <a:uFill>
                  <a:noFill/>
                </a:uFill>
                <a:hlinkClick r:id="rId6"/>
              </a:rPr>
              <a:t>Networking: You Know You Should, But You Don’t Know How</a:t>
            </a:r>
            <a:r>
              <a:rPr lang="en-US" sz="2000" b="1" dirty="0">
                <a:solidFill>
                  <a:schemeClr val="dk1"/>
                </a:solidFill>
                <a:hlinkClick r:id="rId6"/>
              </a:rPr>
              <a:t> 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000" b="1" i="1" dirty="0">
                <a:solidFill>
                  <a:schemeClr val="dk1"/>
                </a:solidFill>
                <a:uFill>
                  <a:noFill/>
                </a:uFill>
                <a:hlinkClick r:id="rId7"/>
              </a:rPr>
              <a:t>Communicating with Journalists and Policymakers</a:t>
            </a:r>
            <a:r>
              <a:rPr lang="en-US" sz="2000" b="1" dirty="0">
                <a:solidFill>
                  <a:schemeClr val="dk1"/>
                </a:solidFill>
                <a:hlinkClick r:id="rId7"/>
              </a:rPr>
              <a:t> 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i="1" dirty="0">
                <a:solidFill>
                  <a:schemeClr val="dk1"/>
                </a:solidFill>
                <a:uFill>
                  <a:noFill/>
                </a:uFill>
                <a:hlinkClick r:id="rId8"/>
              </a:rPr>
              <a:t>STEM Communication Series: Conveying Research through Social Media</a:t>
            </a:r>
            <a:r>
              <a:rPr lang="en-US" sz="2000" b="1" dirty="0">
                <a:solidFill>
                  <a:schemeClr val="dk1"/>
                </a:solidFill>
                <a:hlinkClick r:id="rId8"/>
              </a:rPr>
              <a:t> 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i="1" dirty="0">
                <a:solidFill>
                  <a:schemeClr val="dk1"/>
                </a:solidFill>
                <a:uFill>
                  <a:noFill/>
                </a:uFill>
                <a:hlinkClick r:id="rId9"/>
              </a:rPr>
              <a:t>How to Speak Corporate: Essential Corporate Communication Skills</a:t>
            </a:r>
            <a:r>
              <a:rPr lang="en-US" sz="2000" b="1" i="1" dirty="0">
                <a:solidFill>
                  <a:schemeClr val="dk1"/>
                </a:solidFill>
                <a:hlinkClick r:id="rId9"/>
              </a:rPr>
              <a:t> 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i="1" dirty="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Communicating with Many Audiences Through Writing</a:t>
            </a:r>
            <a:r>
              <a:rPr lang="en-US" sz="2000" b="1" dirty="0">
                <a:solidFill>
                  <a:schemeClr val="dk1"/>
                </a:solidFill>
                <a:highlight>
                  <a:srgbClr val="FFFFFF"/>
                </a:highlight>
                <a:hlinkClick r:id="rId10"/>
              </a:rPr>
              <a:t> 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i="1" dirty="0">
                <a:solidFill>
                  <a:schemeClr val="dk1"/>
                </a:solidFill>
                <a:highlight>
                  <a:srgbClr val="FFFFFF"/>
                </a:highlight>
              </a:rPr>
              <a:t>Collaborating with Diverse Teammates: How to Communicate with Cultural Intelligence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i="1" dirty="0">
                <a:solidFill>
                  <a:schemeClr val="dk1"/>
                </a:solidFill>
                <a:uFill>
                  <a:noFill/>
                </a:uFill>
                <a:hlinkClick r:id="rId11"/>
              </a:rPr>
              <a:t>How to Write About Research for the Public</a:t>
            </a:r>
            <a:r>
              <a:rPr lang="en-US" sz="2000" b="1" dirty="0">
                <a:solidFill>
                  <a:schemeClr val="dk1"/>
                </a:solidFill>
                <a:highlight>
                  <a:srgbClr val="FFFFFF"/>
                </a:highlight>
                <a:hlinkClick r:id="rId11"/>
              </a:rPr>
              <a:t> 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144" name="Google Shape;144;g113b6f966bb_0_37"/>
          <p:cNvSpPr txBox="1"/>
          <p:nvPr/>
        </p:nvSpPr>
        <p:spPr>
          <a:xfrm>
            <a:off x="1252950" y="869325"/>
            <a:ext cx="9686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Calibri"/>
                <a:ea typeface="Calibri"/>
                <a:cs typeface="Calibri"/>
                <a:sym typeface="Calibri"/>
              </a:rPr>
              <a:t>2020-2021 STEM Communication Workshop Series</a:t>
            </a:r>
            <a:endParaRPr sz="3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113b6f966bb_0_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110ca36208e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00" y="1038977"/>
            <a:ext cx="8419999" cy="561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g110ca36208e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250" y="92925"/>
            <a:ext cx="4295352" cy="6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10ca36208e_0_23"/>
          <p:cNvSpPr txBox="1"/>
          <p:nvPr/>
        </p:nvSpPr>
        <p:spPr>
          <a:xfrm>
            <a:off x="9092250" y="1038975"/>
            <a:ext cx="97926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7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232</Words>
  <Application>Microsoft Macintosh PowerPoint</Application>
  <PresentationFormat>Widescreen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Improving STEM Communication Among Graduate Students</vt:lpstr>
      <vt:lpstr>PowerPoint Presentation</vt:lpstr>
      <vt:lpstr>    The Problem:  STEM scholars are bad communicators</vt:lpstr>
      <vt:lpstr>PowerPoint Presentation</vt:lpstr>
      <vt:lpstr>PowerPoint Presentation</vt:lpstr>
      <vt:lpstr>Our Solution: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STEM Communication Among Graduate Students</dc:title>
  <dc:creator>Microsoft Office User</dc:creator>
  <cp:lastModifiedBy>Jill Huerta</cp:lastModifiedBy>
  <cp:revision>3</cp:revision>
  <dcterms:created xsi:type="dcterms:W3CDTF">2021-06-07T21:18:11Z</dcterms:created>
  <dcterms:modified xsi:type="dcterms:W3CDTF">2022-02-21T15:44:14Z</dcterms:modified>
</cp:coreProperties>
</file>